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  <p:sldMasterId id="2147483845" r:id="rId2"/>
  </p:sldMasterIdLst>
  <p:sldIdLst>
    <p:sldId id="267" r:id="rId3"/>
    <p:sldId id="257" r:id="rId4"/>
    <p:sldId id="258" r:id="rId5"/>
    <p:sldId id="261" r:id="rId6"/>
    <p:sldId id="262" r:id="rId7"/>
    <p:sldId id="260" r:id="rId8"/>
    <p:sldId id="266" r:id="rId9"/>
    <p:sldId id="264" r:id="rId10"/>
    <p:sldId id="259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BBEE-BFCF-4854-8ED8-F4E52A858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529324-6518-41F4-BE85-D1E067139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E9B6B-06E3-427C-A447-D33D3C112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738CA-7995-450D-AE24-927ECA684C80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2FCC7-0797-4E7E-839D-08AC6D2B4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7FEC8-65EE-40C3-8AA7-D9D25B44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56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5CF4-8BEA-423A-A92A-8A86B7DCC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3B288-584C-4D7B-BE81-8BFB3951D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5D819-85F7-4983-9472-F0F3DBC8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74F0B-4994-4E9A-9BED-79832FCA5F33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5CB4A-4025-4696-8220-836935E13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E98DE-365D-40AD-AB81-F2682AEC5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52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D0516C-B573-4052-8F72-F1A741AF0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6361BE-F773-44F2-9300-79ED78B82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780E-97AC-490F-BB97-9CD4BD30F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D006-39A1-4C75-8D0F-B31083B790DE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CA48C-C98A-49C3-B466-1FF4985D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3207A-5AAA-479D-AA83-C49BC1C0D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920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982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1663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763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609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5208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7096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3682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629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7A9DD-288F-4134-A0A6-ECC27F63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DD453-E81E-44D5-B3F2-A556F2F5E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A4B4-555A-4BF5-B733-65359C1E6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700BF-0F4B-4917-AD38-B0028AC16BCC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787CC-D422-4E59-8491-3D6F493F4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05D2D-1A3F-40A4-827D-A4E16CEA1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71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434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01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874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9449-960B-41BE-8FC4-89B666CC0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3780B-9C99-4B15-8464-D69971767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880B6-9689-4DF9-84E2-D683D5AC5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D52CC-17D9-49C6-BC0B-D15A57D71D4A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74380-4C8B-4F94-A7B1-6FECCCFF0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CDEAC-3F7F-42F8-BB20-6537099B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50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875C-0CA9-4C6F-A72B-7B26FB13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FB886-EC5F-4182-9A95-328D1DB1F1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1B5B6F-A792-4FA9-AB6E-053263B6E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ADB6B-E66E-4144-8376-270AC3534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3131-FA5F-4D85-A059-0CCC55D168B7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097FA-80DB-4C4F-A889-624CF8175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86617-4683-46D4-BC73-FE6878A6F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43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8D68F-4125-437E-B35C-34D61D2D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1996C-EDAC-4677-B353-7628658D2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BDDF2-6FAA-451A-A1BD-7466812E4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1764E-6477-49C3-98EA-5028DA15BE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FA49D5-B621-4D26-8E9A-A116341B5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5FB5E6-C51C-43CE-B22A-6B98B996F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A9E27-320D-434A-8C7A-9CFD08A36BB2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50D7C3-B2EC-4085-BA10-A5A19AB9C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C6759C-793A-45DC-88C5-046FFBD5A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82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9A787-84AA-4869-A49E-51945E3CF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B93A24-2619-4BC0-921D-19A4217D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34DD-CE6B-4761-A206-5F5073636C40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1007AB-320E-4BB2-9599-CEAA2CA59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4575A-1B29-4FBF-8610-52F48D998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84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434242-0F86-4E2C-8CAC-58771D7DB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2BF2E-5F98-4698-A829-AE9BC2515B79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27FDF1-9304-45B4-9FA0-0F3E766C2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6B337-122C-4337-A0A4-BB2F508C3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477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C7667-D475-45B3-8CF4-287AC6B1F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63089-3013-4C00-A614-35C13C3F4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2CF023-DD54-44F4-AB72-DAEC6E0E5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FAA15-3BF3-4F6C-8611-B90B5CCBD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34F4-8FB0-4439-A2CC-6C80F9A52FDD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4D330-F33B-4A1A-952F-51AB5BD0A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F0C41-481E-419C-9143-FB45771F6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853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1D6A-A43D-4EFE-B457-D378A621B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18EC5-33CA-4169-8A94-BA97199236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9D9AF-3CF7-4704-A29A-6150BDB34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8731C-3989-41D9-A3A6-438FE5F6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8B41-34DB-4EF6-8AD2-21055EFD4EBB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65242-1239-47F9-B1F1-D0D7A49E0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1E6FC-2430-4533-90F5-88A6BB8C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750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81E25-B64D-40CA-8107-30711F056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7D82-7641-4BEC-9CAC-5A4871D90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09945-48A3-48FF-A37E-43F44E122D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35787-2580-43C6-9D89-9B3D4010BB5B}" type="datetime1">
              <a:rPr lang="en-US" smtClean="0"/>
              <a:t>5/28/2021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0FAB9-F166-47EA-A762-7071C836C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1D051-1654-4717-8742-6881EBB19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1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74F6A-03E5-4E51-84D4-0195E0E48C68}" type="datetimeFigureOut">
              <a:rPr lang="en-IN" smtClean="0"/>
              <a:t>28-05-2021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4E4C5-BD7F-4380-88CD-261FC17A7C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9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900+ Gradient Background Images: Download HD Backgrounds on Unsplash">
            <a:extLst>
              <a:ext uri="{FF2B5EF4-FFF2-40B4-BE49-F238E27FC236}">
                <a16:creationId xmlns:a16="http://schemas.microsoft.com/office/drawing/2014/main" id="{D1A10994-07E2-44F6-8330-5A2E8008C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F6FC2-B803-42F2-8CB0-925CC4F7752F}"/>
              </a:ext>
            </a:extLst>
          </p:cNvPr>
          <p:cNvSpPr txBox="1"/>
          <p:nvPr/>
        </p:nvSpPr>
        <p:spPr>
          <a:xfrm>
            <a:off x="2974427" y="2659558"/>
            <a:ext cx="6831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ahnschrift Light SemiCondensed" panose="020B0502040204020203" pitchFamily="34" charset="0"/>
              </a:rPr>
              <a:t>- - - GRAPHIC DESIGN - - -</a:t>
            </a:r>
            <a:endParaRPr lang="en-IN" sz="4400" dirty="0">
              <a:latin typeface="Bahnschrift Light SemiCondensed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DA08A7-A1B3-443C-9407-C2F0E3524FDA}"/>
              </a:ext>
            </a:extLst>
          </p:cNvPr>
          <p:cNvSpPr/>
          <p:nvPr/>
        </p:nvSpPr>
        <p:spPr>
          <a:xfrm>
            <a:off x="7231118" y="4572000"/>
            <a:ext cx="4834758" cy="1965875"/>
          </a:xfrm>
          <a:prstGeom prst="rect">
            <a:avLst/>
          </a:prstGeom>
          <a:solidFill>
            <a:schemeClr val="bg2">
              <a:lumMod val="90000"/>
            </a:schemeClr>
          </a:solidFill>
          <a:effectLst>
            <a:softEdge rad="317500"/>
          </a:effectLst>
          <a:scene3d>
            <a:camera prst="perspectiveBelow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AKSHARA KALATHIL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ROLL:10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ST JOSEPH’S COLLEGE OF ENGINEERING AND TECHNOLOGY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416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E328A3E-90ED-4440-8445-50A0EFD02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436" y="1975945"/>
            <a:ext cx="3760240" cy="269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9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C93E09-61F2-41CD-B7B8-C9C5C8FC5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6E626F-2C03-44D9-B646-9C7958BBD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" panose="020B0502040204020203" pitchFamily="34" charset="0"/>
              </a:rPr>
              <a:t>What Is Graphic Design?</a:t>
            </a:r>
            <a:endParaRPr lang="en-IN" b="1" dirty="0">
              <a:latin typeface="Bahnschrift Semi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6B618-1AAF-48B3-896C-6F5EF90B7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5257800" cy="4351338"/>
          </a:xfrm>
        </p:spPr>
        <p:txBody>
          <a:bodyPr/>
          <a:lstStyle/>
          <a:p>
            <a:r>
              <a:rPr lang="en-US" dirty="0"/>
              <a:t>The process and  art of combining text and images to communicate an effective message in the design of logos , graphics , brochures , </a:t>
            </a:r>
            <a:r>
              <a:rPr lang="en-IN" dirty="0"/>
              <a:t>newsletters , posters , signs &amp; any other type of visual communications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B8D2F-0EFD-4BD1-9961-C15FF94CB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56" t="17752" r="4861" b="-2581"/>
          <a:stretch/>
        </p:blipFill>
        <p:spPr>
          <a:xfrm>
            <a:off x="6953956" y="1930401"/>
            <a:ext cx="39172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6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29B0A9-A186-4ADF-AABA-FBB18C915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F9DE9-33F4-42CD-9C37-A58D33E6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 SemiBold" panose="020B0502040204020203" pitchFamily="34" charset="0"/>
              </a:rPr>
              <a:t>Graphic design elements</a:t>
            </a:r>
            <a:endParaRPr lang="en-IN" dirty="0"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A678B-3E2B-4869-B84F-9F117AD88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021" y="2186065"/>
            <a:ext cx="10515600" cy="30838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Line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Shape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direction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Texture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Color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4C741B-2D86-4DC0-8FBB-4F87145212F9}"/>
              </a:ext>
            </a:extLst>
          </p:cNvPr>
          <p:cNvSpPr txBox="1"/>
          <p:nvPr/>
        </p:nvSpPr>
        <p:spPr>
          <a:xfrm>
            <a:off x="1035698" y="1743364"/>
            <a:ext cx="10851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Graphic design elements are the building blocks of Graphics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43400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063F1BD-1C8D-4404-9A2C-D9A0E2830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53FB06-85E4-4693-885F-0A9BB6BD7DC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t="41510" b="14646"/>
          <a:stretch/>
        </p:blipFill>
        <p:spPr>
          <a:xfrm>
            <a:off x="781234" y="1101880"/>
            <a:ext cx="5927725" cy="12874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0B3697-313D-4BB3-A74A-9801174C4C4C}"/>
              </a:ext>
            </a:extLst>
          </p:cNvPr>
          <p:cNvSpPr txBox="1"/>
          <p:nvPr/>
        </p:nvSpPr>
        <p:spPr>
          <a:xfrm>
            <a:off x="674703" y="195309"/>
            <a:ext cx="11008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linear marks made with a pen or brush or the edge created when two shapes meet.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5ECA34-F3AA-4F3F-A232-47CE19356B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32" t="45163" r="19273" b="16894"/>
          <a:stretch/>
        </p:blipFill>
        <p:spPr>
          <a:xfrm>
            <a:off x="1040165" y="4009604"/>
            <a:ext cx="3755255" cy="17311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BCE745-560C-410B-B4F6-CBD7BA45F665}"/>
              </a:ext>
            </a:extLst>
          </p:cNvPr>
          <p:cNvSpPr txBox="1"/>
          <p:nvPr/>
        </p:nvSpPr>
        <p:spPr>
          <a:xfrm>
            <a:off x="781234" y="2649582"/>
            <a:ext cx="10795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en-US" dirty="0"/>
              <a:t>Shape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shape is a self contained defined area ex. Squares , circles , free formed shapes or natural shapes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positive shape automatically creates a negative shape.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9B02B3-DB5F-4D38-94BE-BB5B074617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5717" y="3987766"/>
            <a:ext cx="5182049" cy="175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93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37D39E-B4CB-4D5B-91AC-5CB36A70D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013281-26C1-418E-881A-587AD5E11507}"/>
              </a:ext>
            </a:extLst>
          </p:cNvPr>
          <p:cNvSpPr txBox="1"/>
          <p:nvPr/>
        </p:nvSpPr>
        <p:spPr>
          <a:xfrm>
            <a:off x="399495" y="186431"/>
            <a:ext cx="108130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lines have directional , vertical or oblique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Horizontal suggests calmness , stability and tranquility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Vertical gives a feeling of balance , formality and alertness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Oblique suggests movement and 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59033-DF87-425B-A90D-FFB0AEBC3E53}"/>
              </a:ext>
            </a:extLst>
          </p:cNvPr>
          <p:cNvSpPr txBox="1"/>
          <p:nvPr/>
        </p:nvSpPr>
        <p:spPr>
          <a:xfrm>
            <a:off x="399495" y="1940757"/>
            <a:ext cx="1054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Texture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Texture is the surface quality of a shape – rough , smooth ,soft hard glossy etc.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330CE2-F8B7-44A4-8AB1-DEF4467869A4}"/>
              </a:ext>
            </a:extLst>
          </p:cNvPr>
          <p:cNvSpPr txBox="1"/>
          <p:nvPr/>
        </p:nvSpPr>
        <p:spPr>
          <a:xfrm>
            <a:off x="479394" y="2849732"/>
            <a:ext cx="108130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 is light reflected off objects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 has three main characteristics:</a:t>
            </a:r>
          </a:p>
          <a:p>
            <a:r>
              <a:rPr lang="en-US" dirty="0"/>
              <a:t>                </a:t>
            </a:r>
            <a:r>
              <a:rPr lang="en-US" dirty="0">
                <a:sym typeface="Wingdings" panose="05000000000000000000" pitchFamily="2" charset="2"/>
              </a:rPr>
              <a:t> hue or its name (red , green , blue, etc.)</a:t>
            </a:r>
          </a:p>
          <a:p>
            <a:r>
              <a:rPr lang="en-US" dirty="0">
                <a:sym typeface="Wingdings" panose="05000000000000000000" pitchFamily="2" charset="2"/>
              </a:rPr>
              <a:t>                 value(how light or dark it is)</a:t>
            </a:r>
          </a:p>
          <a:p>
            <a:r>
              <a:rPr lang="en-US" dirty="0">
                <a:sym typeface="Wingdings" panose="05000000000000000000" pitchFamily="2" charset="2"/>
              </a:rPr>
              <a:t>                 intensity (how bright or dull it is)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9309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67E8D52-541D-47E1-BB58-FC5B485EA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B9C91F-E395-47CC-802B-E144AD80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 SemiLight" panose="020B0502040204020203" pitchFamily="34" charset="0"/>
              </a:rPr>
              <a:t>Principles of design</a:t>
            </a:r>
            <a:endParaRPr lang="en-IN" dirty="0">
              <a:latin typeface="Bahnschrift SemiLight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B066DD-314B-496D-99B9-0A9A706C757D}"/>
              </a:ext>
            </a:extLst>
          </p:cNvPr>
          <p:cNvSpPr txBox="1"/>
          <p:nvPr/>
        </p:nvSpPr>
        <p:spPr>
          <a:xfrm>
            <a:off x="1429407" y="1690688"/>
            <a:ext cx="8881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principles of design are what we do to design elements . How we apply the principles of design how successful the design is</a:t>
            </a:r>
            <a:endParaRPr lang="en-IN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25B186-F898-4091-9F1A-221D5AF3325E}"/>
              </a:ext>
            </a:extLst>
          </p:cNvPr>
          <p:cNvSpPr txBox="1"/>
          <p:nvPr/>
        </p:nvSpPr>
        <p:spPr>
          <a:xfrm>
            <a:off x="2051013" y="2645622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Balance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Proximity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Alignment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Repetition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Contrast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3345689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7515A98-EBD7-49BC-AC86-C9EE9B3CA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EE4B77-5DFA-4314-A815-AAA001378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8ECA9FE-67F6-4A25-A8B0-C16E9A913E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250325"/>
            <a:ext cx="12192000" cy="606425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var(--font-sans-serif)"/>
              </a:rPr>
              <a:t>What is </a:t>
            </a:r>
            <a:r>
              <a:rPr lang="en-US" sz="3200" b="1" dirty="0">
                <a:latin typeface="var(--font-sans-serif)"/>
              </a:rPr>
              <a:t>User</a:t>
            </a:r>
            <a:r>
              <a:rPr lang="en-US" sz="3200" dirty="0">
                <a:latin typeface="var(--font-sans-serif)"/>
              </a:rPr>
              <a:t> </a:t>
            </a:r>
            <a:r>
              <a:rPr lang="en-US" sz="3200" b="1" dirty="0">
                <a:latin typeface="var(--font-sans-serif)"/>
              </a:rPr>
              <a:t>Interface design</a:t>
            </a:r>
            <a:r>
              <a:rPr lang="en-US" sz="3200" dirty="0">
                <a:latin typeface="var(--font-sans-serif)"/>
              </a:rPr>
              <a:t> ?</a:t>
            </a:r>
            <a:endParaRPr lang="en-IN" sz="3200" dirty="0">
              <a:latin typeface="var(--font-sans-serif)"/>
            </a:endParaRPr>
          </a:p>
        </p:txBody>
      </p:sp>
    </p:spTree>
    <p:extLst>
      <p:ext uri="{BB962C8B-B14F-4D97-AF65-F5344CB8AC3E}">
        <p14:creationId xmlns:p14="http://schemas.microsoft.com/office/powerpoint/2010/main" val="763632212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342CDA-C3EC-47CA-9BB8-AE8AE3A78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F2FD37C-D3C5-422F-90A6-2846F23CF31B}"/>
              </a:ext>
            </a:extLst>
          </p:cNvPr>
          <p:cNvSpPr/>
          <p:nvPr/>
        </p:nvSpPr>
        <p:spPr>
          <a:xfrm>
            <a:off x="1189706" y="618904"/>
            <a:ext cx="1062756" cy="9467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UI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595565-9DEC-4126-BBB4-B72C7DB521E6}"/>
              </a:ext>
            </a:extLst>
          </p:cNvPr>
          <p:cNvSpPr txBox="1"/>
          <p:nvPr/>
        </p:nvSpPr>
        <p:spPr>
          <a:xfrm>
            <a:off x="1189706" y="1984393"/>
            <a:ext cx="3023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HUMAN-FIRST APPROACH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PRODUCT DESIGN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8F0F1B-510A-4F99-A338-8E21E8A98ACA}"/>
              </a:ext>
            </a:extLst>
          </p:cNvPr>
          <p:cNvSpPr txBox="1"/>
          <p:nvPr/>
        </p:nvSpPr>
        <p:spPr>
          <a:xfrm>
            <a:off x="6620012" y="1981488"/>
            <a:ext cx="3291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HUMAN-FIRST APPROACH 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DESIGNING THE AESTHETIC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EXPERIENCE OF A PRODUCT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50A3BC-A78B-4163-972E-7A1A6D22053C}"/>
              </a:ext>
            </a:extLst>
          </p:cNvPr>
          <p:cNvSpPr txBox="1"/>
          <p:nvPr/>
        </p:nvSpPr>
        <p:spPr>
          <a:xfrm>
            <a:off x="1189706" y="3338170"/>
            <a:ext cx="35967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 Visual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 Rooted on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GRAPHIC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 Focusing more on form and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aesthetics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organisation of the information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Graphic driven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BA0259-8C0E-454F-A8BE-02F9232706B8}"/>
              </a:ext>
            </a:extLst>
          </p:cNvPr>
          <p:cNvSpPr txBox="1"/>
          <p:nvPr/>
        </p:nvSpPr>
        <p:spPr>
          <a:xfrm>
            <a:off x="6675120" y="3338170"/>
            <a:ext cx="33253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Non-Visual Design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Research and planning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Testing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Navigation structure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By the user’s experience and the feedback from the user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 driven 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040D93-F737-4371-BE9F-44C898E1C181}"/>
              </a:ext>
            </a:extLst>
          </p:cNvPr>
          <p:cNvSpPr txBox="1"/>
          <p:nvPr/>
        </p:nvSpPr>
        <p:spPr>
          <a:xfrm>
            <a:off x="2602538" y="907615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 How it looks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C4D2B-B055-4199-8AD6-217270DB8616}"/>
              </a:ext>
            </a:extLst>
          </p:cNvPr>
          <p:cNvSpPr txBox="1"/>
          <p:nvPr/>
        </p:nvSpPr>
        <p:spPr>
          <a:xfrm>
            <a:off x="8260606" y="902300"/>
            <a:ext cx="165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 How it feels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B50F3-5DDE-4DBB-9850-616E95FB7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C9A9B6-5D89-4AF4-8AB6-31DBF29D52D4}"/>
              </a:ext>
            </a:extLst>
          </p:cNvPr>
          <p:cNvSpPr/>
          <p:nvPr/>
        </p:nvSpPr>
        <p:spPr>
          <a:xfrm>
            <a:off x="6874179" y="613589"/>
            <a:ext cx="1062756" cy="9467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UX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598547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72A45E-6321-4732-B454-4F5B87B6E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6FB503-69B6-4B26-BFCB-F8212E403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 SemiLight" panose="020B0502040204020203" pitchFamily="34" charset="0"/>
              </a:rPr>
              <a:t>Applications of Graphic design</a:t>
            </a:r>
            <a:endParaRPr lang="en-IN" dirty="0">
              <a:latin typeface="Bahnschrift Semi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4359B-9F6C-4858-B82C-D61C41B00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 design</a:t>
            </a:r>
          </a:p>
          <a:p>
            <a:r>
              <a:rPr lang="en-US" dirty="0"/>
              <a:t>Logo and brochures design</a:t>
            </a:r>
          </a:p>
          <a:p>
            <a:r>
              <a:rPr lang="en-US" dirty="0"/>
              <a:t>Package design</a:t>
            </a:r>
          </a:p>
          <a:p>
            <a:r>
              <a:rPr lang="en-US" dirty="0"/>
              <a:t>Banner design</a:t>
            </a:r>
          </a:p>
          <a:p>
            <a:r>
              <a:rPr lang="en-US" dirty="0"/>
              <a:t>Animated graphic design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0043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</TotalTime>
  <Words>359</Words>
  <Application>Microsoft Office PowerPoint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Bahnschrift Light SemiCondensed</vt:lpstr>
      <vt:lpstr>Bahnschrift SemiBold</vt:lpstr>
      <vt:lpstr>Bahnschrift SemiLight</vt:lpstr>
      <vt:lpstr>Calibri</vt:lpstr>
      <vt:lpstr>Calibri Light</vt:lpstr>
      <vt:lpstr>var(--font-sans-serif)</vt:lpstr>
      <vt:lpstr>Wingdings</vt:lpstr>
      <vt:lpstr>1_Office Theme</vt:lpstr>
      <vt:lpstr>Office Theme</vt:lpstr>
      <vt:lpstr>PowerPoint Presentation</vt:lpstr>
      <vt:lpstr>What Is Graphic Design?</vt:lpstr>
      <vt:lpstr>Graphic design elements</vt:lpstr>
      <vt:lpstr>PowerPoint Presentation</vt:lpstr>
      <vt:lpstr>PowerPoint Presentation</vt:lpstr>
      <vt:lpstr>Principles of design</vt:lpstr>
      <vt:lpstr>What is User Interface design ?</vt:lpstr>
      <vt:lpstr>PowerPoint Presentation</vt:lpstr>
      <vt:lpstr>Applications of Graphic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akshara kalathil</dc:creator>
  <cp:lastModifiedBy>akshara kalathil</cp:lastModifiedBy>
  <cp:revision>13</cp:revision>
  <dcterms:created xsi:type="dcterms:W3CDTF">2021-05-28T09:28:13Z</dcterms:created>
  <dcterms:modified xsi:type="dcterms:W3CDTF">2021-05-28T14:56:05Z</dcterms:modified>
</cp:coreProperties>
</file>

<file path=docProps/thumbnail.jpeg>
</file>